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9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67" r:id="rId2"/>
    <p:sldMasterId id="2147483779" r:id="rId3"/>
    <p:sldMasterId id="2147483797" r:id="rId4"/>
    <p:sldMasterId id="2147483815" r:id="rId5"/>
    <p:sldMasterId id="2147483833" r:id="rId6"/>
    <p:sldMasterId id="2147483851" r:id="rId7"/>
    <p:sldMasterId id="2147483863" r:id="rId8"/>
    <p:sldMasterId id="2147483880" r:id="rId9"/>
    <p:sldMasterId id="2147483910" r:id="rId10"/>
  </p:sldMasterIdLst>
  <p:sldIdLst>
    <p:sldId id="256" r:id="rId11"/>
    <p:sldId id="259" r:id="rId12"/>
    <p:sldId id="257" r:id="rId13"/>
    <p:sldId id="263" r:id="rId14"/>
    <p:sldId id="260" r:id="rId15"/>
    <p:sldId id="262" r:id="rId16"/>
    <p:sldId id="264" r:id="rId17"/>
    <p:sldId id="265" r:id="rId18"/>
    <p:sldId id="270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AY1IT18" initials="A" lastIdx="2" clrIdx="0">
    <p:extLst>
      <p:ext uri="{19B8F6BF-5375-455C-9EA6-DF929625EA0E}">
        <p15:presenceInfo xmlns:p15="http://schemas.microsoft.com/office/powerpoint/2012/main" userId="AJAY1IT1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2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3305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965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5127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70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3834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338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912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639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03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114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28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95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946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3245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38706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43521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15571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666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3008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62376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43578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47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107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98224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086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297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1627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573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4695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239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569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651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2912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7632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40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10857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320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82037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3319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0264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424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0476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561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1142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3893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2614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96349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48735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677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502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64888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66530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3707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00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5713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3098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943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70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74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23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86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873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1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9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45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25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99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890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54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84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92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02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69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23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3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72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5608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744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27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8936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139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549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5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29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364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177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06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695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110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2432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4294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12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7795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10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665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063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930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14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1899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280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40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21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7489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959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48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738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71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941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699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3599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7147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6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6444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564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3389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68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4783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785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239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273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8917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7668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172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6313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151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9082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43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483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7688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04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0866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810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3555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7295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639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7430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2632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41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2894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861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171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8922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8684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2414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8167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60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310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93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8.jpe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8.jpe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9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95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2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062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15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12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3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40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EB690A-17ED-474D-BE5A-6BADF801E4B0}" type="datetimeFigureOut">
              <a:rPr lang="en-IN" smtClean="0"/>
              <a:t>23-05-2021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6411CA-E1D4-4554-B563-491CA8FDA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1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7826-EBAE-411F-9144-17E5E9C7C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914401"/>
            <a:ext cx="6815669" cy="3431096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INVESTMENT ANALYSIS</a:t>
            </a:r>
            <a:br>
              <a:rPr lang="en-US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Visualization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1C14FFA-112D-44E5-8147-87A68BE37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471332"/>
            <a:ext cx="6815669" cy="897622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/>
              <a:t>                                    </a:t>
            </a:r>
          </a:p>
          <a:p>
            <a:r>
              <a:rPr lang="en-US" sz="3200" b="1" dirty="0"/>
              <a:t>                                    </a:t>
            </a:r>
            <a:r>
              <a:rPr lang="en-US" sz="3200" b="1" dirty="0">
                <a:latin typeface="Comic Sans MS" panose="030F0702030302020204" pitchFamily="66" charset="0"/>
              </a:rPr>
              <a:t>By: AJAY SINGH</a:t>
            </a:r>
            <a:endParaRPr lang="en-IN" sz="32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0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24CC-AB95-463B-8DE6-019F03E5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4" y="838201"/>
            <a:ext cx="8761413" cy="855677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latin typeface="Comic Sans MS" panose="030F0702030302020204" pitchFamily="66" charset="0"/>
              </a:rPr>
              <a:t>Insights from the Dashboard</a:t>
            </a:r>
            <a:endParaRPr lang="en-IN" sz="32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5D47-8276-4FD5-A0D8-4A1F5E085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1526098"/>
            <a:ext cx="8761412" cy="4648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Century Schoolbook" panose="02040604050505020304" pitchFamily="18" charset="0"/>
              </a:rPr>
              <a:t>Based on the given Data we can conclude that: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Total</a:t>
            </a:r>
            <a:r>
              <a:rPr lang="en-US" b="1" dirty="0">
                <a:solidFill>
                  <a:schemeClr val="accent4"/>
                </a:solidFill>
              </a:rPr>
              <a:t> Investors  </a:t>
            </a:r>
            <a:r>
              <a:rPr lang="en-US" dirty="0"/>
              <a:t>are </a:t>
            </a:r>
            <a:r>
              <a:rPr lang="en-US" b="1" dirty="0"/>
              <a:t>7174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Total Investment </a:t>
            </a:r>
            <a:r>
              <a:rPr lang="en-US" dirty="0"/>
              <a:t>done is  </a:t>
            </a:r>
            <a:r>
              <a:rPr lang="en-US" b="1" dirty="0"/>
              <a:t>177,399.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Travel Apps </a:t>
            </a:r>
            <a:r>
              <a:rPr lang="en-US" dirty="0"/>
              <a:t>and </a:t>
            </a:r>
            <a:r>
              <a:rPr lang="en-US" b="1" dirty="0"/>
              <a:t>Fintech</a:t>
            </a:r>
            <a:r>
              <a:rPr lang="en-US" dirty="0"/>
              <a:t> are the best 2 best Themes based on no. of </a:t>
            </a:r>
            <a:r>
              <a:rPr lang="en-US" b="1" dirty="0"/>
              <a:t>Startups</a:t>
            </a:r>
            <a:r>
              <a:rPr lang="en-US" dirty="0"/>
              <a:t>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</a:t>
            </a:r>
            <a:r>
              <a:rPr lang="en-US" b="1" dirty="0"/>
              <a:t>count(Startup)</a:t>
            </a:r>
            <a:r>
              <a:rPr lang="en-US" dirty="0"/>
              <a:t> for them is 10 each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 Tensing Holding Ltd </a:t>
            </a:r>
            <a:r>
              <a:rPr lang="en-IN" dirty="0"/>
              <a:t>and </a:t>
            </a:r>
            <a:r>
              <a:rPr lang="en-IN" b="1" dirty="0"/>
              <a:t>IDG Capital </a:t>
            </a:r>
            <a:r>
              <a:rPr lang="en-IN" dirty="0"/>
              <a:t>are the top 2 Tier-1 Investors based on their Start-up count with a value of 4.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  <a:r>
              <a:rPr lang="en-IN" b="1" dirty="0"/>
              <a:t>Sequoia Capital Operations LLC</a:t>
            </a:r>
            <a:r>
              <a:rPr lang="en-IN" dirty="0"/>
              <a:t> &amp; </a:t>
            </a:r>
            <a:r>
              <a:rPr lang="en-IN" b="1" dirty="0"/>
              <a:t>IDInvest Partners  </a:t>
            </a:r>
            <a:r>
              <a:rPr lang="en-IN" dirty="0"/>
              <a:t>have 2 -2 Start-up </a:t>
            </a:r>
            <a:r>
              <a:rPr lang="en-US" dirty="0"/>
              <a:t>each.</a:t>
            </a:r>
          </a:p>
        </p:txBody>
      </p:sp>
    </p:spTree>
    <p:extLst>
      <p:ext uri="{BB962C8B-B14F-4D97-AF65-F5344CB8AC3E}">
        <p14:creationId xmlns:p14="http://schemas.microsoft.com/office/powerpoint/2010/main" val="335036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D499-6EE1-4C17-BAC8-053ACC470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2003"/>
            <a:ext cx="10058400" cy="54077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Based on Country,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United States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has maximum no. of Start-ups around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276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Canada has the minimum of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Count(Startup)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among the top 5 Countries Based on Theme.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Spain , Georgia, Finland &amp; Indonesia  have the minimum  Count (Start-up ) of all the countries.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United States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Max. of 82 Startup are In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Stage D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followed by </a:t>
            </a: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Series C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with 61 and 21 with </a:t>
            </a:r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Series B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other Series sum up to 112.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Canada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has Minimum no. of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Startup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with 1 in Series C , 2 In Series D &amp; 5 in Series B.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Maximum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 Fund raised per Deal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by 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Construction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sector  With value of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3699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  and Minimum Average Fund raised per deal is 4 by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Technology &amp; Communication Sector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Technology &amp;  Communication Sector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has maximum of 53.51% of Count of  Startup in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from the Top Country.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8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038-90C1-4127-96FE-996426F3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58% of  Start-up are in their Later Stage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38% are in Growth Stage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3. 5 % in  Early Stage and 0.5% are in Seed Stage.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US &amp; China has 3 Startup in E-Commerce , Retail.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Canada has 1 startup in Fintech.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India has 2 Startup in Travel Apps. </a:t>
            </a:r>
          </a:p>
          <a:p>
            <a:pPr marL="0" indent="0" algn="r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Brush Script MT" panose="03060802040406070304" pitchFamily="66" charset="0"/>
              </a:rPr>
              <a:t>THANK YOU …</a:t>
            </a:r>
          </a:p>
        </p:txBody>
      </p:sp>
    </p:spTree>
    <p:extLst>
      <p:ext uri="{BB962C8B-B14F-4D97-AF65-F5344CB8AC3E}">
        <p14:creationId xmlns:p14="http://schemas.microsoft.com/office/powerpoint/2010/main" val="231161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E1B6-1AF5-4DBA-B343-7C0BC313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"/>
            <a:ext cx="3389851" cy="93117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  <a:t>Sample Data :</a:t>
            </a:r>
            <a:endParaRPr lang="en-IN" dirty="0">
              <a:solidFill>
                <a:schemeClr val="accent2"/>
              </a:solidFill>
              <a:latin typeface="Brush Script MT" panose="030608020404060703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C3FE-B39B-4BFE-A6B1-63FBBABE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00EDC-D256-4061-8530-1BF89BCE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1" y="931180"/>
            <a:ext cx="11102130" cy="5629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50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CF0-65BA-4D58-ABE6-CB1B51B8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" y="982132"/>
            <a:ext cx="3761855" cy="23650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Leelawadee UI" panose="020B0502040204020203" pitchFamily="34" charset="-34"/>
              </a:rPr>
              <a:t> </a:t>
            </a:r>
            <a:r>
              <a:rPr lang="en-US" b="1" i="1" u="sng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Leelawadee UI" panose="020B0502040204020203" pitchFamily="34" charset="-34"/>
              </a:rPr>
              <a:t>Wireframe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Leelawadee UI" panose="020B0502040204020203" pitchFamily="34" charset="-34"/>
              </a:rPr>
              <a:t> 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cs typeface="Leelawadee UI" panose="020B050204020402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7C5D1-31B2-4CD8-B335-DC31973A8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8" t="979" r="15917" b="3241"/>
          <a:stretch/>
        </p:blipFill>
        <p:spPr>
          <a:xfrm>
            <a:off x="3540154" y="0"/>
            <a:ext cx="8623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25A3-3436-4575-9E82-B9ABAF38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354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KPI’s:</a:t>
            </a:r>
            <a:br>
              <a:rPr lang="en-US" dirty="0"/>
            </a:br>
            <a:r>
              <a:rPr lang="en-US" sz="3100" dirty="0"/>
              <a:t>1. Total Investment: </a:t>
            </a:r>
            <a:r>
              <a:rPr lang="en-US" sz="3100" dirty="0">
                <a:solidFill>
                  <a:schemeClr val="accent4"/>
                </a:solidFill>
              </a:rPr>
              <a:t>10,127</a:t>
            </a:r>
            <a:br>
              <a:rPr lang="en-US" sz="3100" dirty="0"/>
            </a:br>
            <a:r>
              <a:rPr lang="en-US" sz="3100" dirty="0"/>
              <a:t>2. Total No. of Investors: </a:t>
            </a:r>
            <a:r>
              <a:rPr lang="en-US" sz="3100" dirty="0">
                <a:solidFill>
                  <a:schemeClr val="accent2"/>
                </a:solidFill>
              </a:rPr>
              <a:t>298</a:t>
            </a:r>
            <a:endParaRPr lang="en-IN" sz="3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E737-BEDE-44A1-A235-444D09D97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6481"/>
            <a:ext cx="10515600" cy="216435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rush Script MT" panose="03060802040406070304" pitchFamily="66" charset="0"/>
                <a:cs typeface="Calibri Light" panose="020F0302020204030204" pitchFamily="34" charset="0"/>
              </a:rPr>
              <a:t>Charts based on The  sample data :</a:t>
            </a:r>
          </a:p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rush Script MT" panose="03060802040406070304" pitchFamily="66" charset="0"/>
                <a:cs typeface="Calibri Light" panose="020F0302020204030204" pitchFamily="34" charset="0"/>
              </a:rPr>
              <a:t> Sector wise Count(Startup)</a:t>
            </a:r>
          </a:p>
          <a:p>
            <a:r>
              <a:rPr lang="en-IN" sz="3200" dirty="0">
                <a:solidFill>
                  <a:schemeClr val="accent5">
                    <a:lumMod val="50000"/>
                  </a:schemeClr>
                </a:solidFill>
                <a:latin typeface="Brush Script MT" panose="03060802040406070304" pitchFamily="66" charset="0"/>
                <a:cs typeface="Calibri Light" panose="020F0302020204030204" pitchFamily="34" charset="0"/>
              </a:rPr>
              <a:t>Tier 1 Investors based on stages of Funding</a:t>
            </a:r>
          </a:p>
          <a:p>
            <a:r>
              <a:rPr lang="en-IN" sz="3200" dirty="0">
                <a:solidFill>
                  <a:schemeClr val="accent5">
                    <a:lumMod val="50000"/>
                  </a:schemeClr>
                </a:solidFill>
                <a:latin typeface="Brush Script MT" panose="03060802040406070304" pitchFamily="66" charset="0"/>
                <a:cs typeface="Calibri Light" panose="020F0302020204030204" pitchFamily="34" charset="0"/>
              </a:rPr>
              <a:t>AVG. fund Raised based on Start up of stages and etc.</a:t>
            </a:r>
          </a:p>
        </p:txBody>
      </p:sp>
    </p:spTree>
    <p:extLst>
      <p:ext uri="{BB962C8B-B14F-4D97-AF65-F5344CB8AC3E}">
        <p14:creationId xmlns:p14="http://schemas.microsoft.com/office/powerpoint/2010/main" val="13088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3327-D7B8-4612-8AB5-765723DB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Project: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980D-951F-4BE7-9A9D-BAD5D3B9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Bahnschrift SemiLight" panose="020B0502040204020203" pitchFamily="34" charset="0"/>
              </a:rPr>
              <a:t>By Top-Down Estimation : </a:t>
            </a:r>
            <a:r>
              <a:rPr lang="en-US" dirty="0"/>
              <a:t>Breaking into parts by work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accent1"/>
                </a:solidFill>
              </a:rPr>
              <a:t>Project  Estimation based on these :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Dashboards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Story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Insights of the dashboards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Creative  Viz of Dashboards 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Multiple No. of Sheets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Creative Designing of sheets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Wireframe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Data Cleaning</a:t>
            </a: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0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B4CB-A157-4613-8F05-EC73A273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2827090"/>
            <a:ext cx="2592199" cy="3162650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18% G.S.T Is not included in this estimate.</a:t>
            </a:r>
            <a:endParaRPr lang="en-IN" b="1" dirty="0">
              <a:solidFill>
                <a:schemeClr val="accent3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45A975-FEC1-417E-BB78-3B92D1906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20562"/>
              </p:ext>
            </p:extLst>
          </p:nvPr>
        </p:nvGraphicFramePr>
        <p:xfrm>
          <a:off x="3164867" y="478172"/>
          <a:ext cx="8761412" cy="6062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53">
                  <a:extLst>
                    <a:ext uri="{9D8B030D-6E8A-4147-A177-3AD203B41FA5}">
                      <a16:colId xmlns:a16="http://schemas.microsoft.com/office/drawing/2014/main" val="3189806427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849714254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3476687403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2124811684"/>
                    </a:ext>
                  </a:extLst>
                </a:gridCol>
              </a:tblGrid>
              <a:tr h="651635">
                <a:tc>
                  <a:txBody>
                    <a:bodyPr/>
                    <a:lstStyle/>
                    <a:p>
                      <a:r>
                        <a:rPr lang="en-US" dirty="0"/>
                        <a:t>Steps to Perform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Hours Taken by specific 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of  1 hour for specific Task (Rs)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cost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76411"/>
                  </a:ext>
                </a:extLst>
              </a:tr>
              <a:tr h="627198">
                <a:tc>
                  <a:txBody>
                    <a:bodyPr/>
                    <a:lstStyle/>
                    <a:p>
                      <a:r>
                        <a:rPr lang="en-US" dirty="0"/>
                        <a:t>Gathering of data &amp; Cleaning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 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613937"/>
                  </a:ext>
                </a:extLst>
              </a:tr>
              <a:tr h="484088">
                <a:tc>
                  <a:txBody>
                    <a:bodyPr/>
                    <a:lstStyle/>
                    <a:p>
                      <a:r>
                        <a:rPr lang="en-US" dirty="0"/>
                        <a:t>Data Analysing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84925"/>
                  </a:ext>
                </a:extLst>
              </a:tr>
              <a:tr h="484088">
                <a:tc>
                  <a:txBody>
                    <a:bodyPr/>
                    <a:lstStyle/>
                    <a:p>
                      <a:r>
                        <a:rPr lang="en-US" dirty="0"/>
                        <a:t>Creating KPI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hour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78093"/>
                  </a:ext>
                </a:extLst>
              </a:tr>
              <a:tr h="621496">
                <a:tc>
                  <a:txBody>
                    <a:bodyPr/>
                    <a:lstStyle/>
                    <a:p>
                      <a:r>
                        <a:rPr lang="en-US" dirty="0"/>
                        <a:t>Creating Wireframe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604139"/>
                  </a:ext>
                </a:extLst>
              </a:tr>
              <a:tr h="484088">
                <a:tc>
                  <a:txBody>
                    <a:bodyPr/>
                    <a:lstStyle/>
                    <a:p>
                      <a:r>
                        <a:rPr lang="en-US" dirty="0"/>
                        <a:t>Creating Sheets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97956"/>
                  </a:ext>
                </a:extLst>
              </a:tr>
              <a:tr h="887851">
                <a:tc>
                  <a:txBody>
                    <a:bodyPr/>
                    <a:lstStyle/>
                    <a:p>
                      <a:r>
                        <a:rPr lang="en-US" dirty="0"/>
                        <a:t>Creating interactive Dashboards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81864"/>
                  </a:ext>
                </a:extLst>
              </a:tr>
              <a:tr h="6099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Creating Stories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38000"/>
                  </a:ext>
                </a:extLst>
              </a:tr>
              <a:tr h="609953">
                <a:tc>
                  <a:txBody>
                    <a:bodyPr/>
                    <a:lstStyle/>
                    <a:p>
                      <a:r>
                        <a:rPr lang="en-US" dirty="0"/>
                        <a:t>Insights &amp; Conclusion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hours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020077"/>
                  </a:ext>
                </a:extLst>
              </a:tr>
              <a:tr h="484088">
                <a:tc>
                  <a:txBody>
                    <a:bodyPr/>
                    <a:lstStyle/>
                    <a:p>
                      <a:r>
                        <a:rPr lang="en-US" dirty="0"/>
                        <a:t>Total Estimate 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hours 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Rs 12,625 /-</a:t>
                      </a:r>
                      <a:endParaRPr lang="en-IN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5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5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C0BB-E86D-4B04-8A47-19F84E23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How to Use Dashboard: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57A40-DBE5-409F-8625-15B3BE79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3" y="1417738"/>
            <a:ext cx="10576682" cy="404860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00B050"/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ANIMATION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are used in Tableau for creating beautiful view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The investment is denoted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an image and the size of the icon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will depict the how large the value is .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The Dashboard contains few </a:t>
            </a:r>
            <a:r>
              <a:rPr lang="en-US" sz="1800" dirty="0">
                <a:solidFill>
                  <a:srgbClr val="FF0000"/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KPI ’s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which will help you analyzing your data effectively 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Whenever you </a:t>
            </a:r>
            <a:r>
              <a:rPr lang="en-US" sz="1800" b="1" dirty="0">
                <a:solidFill>
                  <a:srgbClr val="FF0000"/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hover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on a chart ,you will see the respected data of that particular field.</a:t>
            </a:r>
          </a:p>
          <a:p>
            <a:r>
              <a:rPr lang="en-US" sz="1800" b="1" dirty="0">
                <a:latin typeface="Century Schoolbook" panose="02040604050505020304" pitchFamily="18" charset="0"/>
                <a:cs typeface="Calibri" panose="020F0502020204030204" pitchFamily="34" charset="0"/>
              </a:rPr>
              <a:t>Go To Sheet Buttons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are used to go directly to the main sheet  By using </a:t>
            </a:r>
            <a:r>
              <a:rPr lang="en-US" sz="1800" b="1" dirty="0">
                <a:latin typeface="Century Schoolbook" panose="02040604050505020304" pitchFamily="18" charset="0"/>
                <a:cs typeface="Calibri" panose="020F0502020204030204" pitchFamily="34" charset="0"/>
              </a:rPr>
              <a:t>ALT + CLICK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 The separate field is provided on the right side from where you can control the data with the help of </a:t>
            </a:r>
            <a:r>
              <a:rPr lang="en-US" sz="1800" dirty="0">
                <a:latin typeface="Century Schoolbook" panose="02040604050505020304" pitchFamily="18" charset="0"/>
                <a:cs typeface="Calibri" panose="020F0502020204030204" pitchFamily="34" charset="0"/>
              </a:rPr>
              <a:t>sliders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and some small charts are mentioned for taking the references.</a:t>
            </a:r>
          </a:p>
          <a:p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 Specific </a:t>
            </a:r>
            <a:r>
              <a:rPr lang="en-IN" sz="1800" b="1" dirty="0">
                <a:solidFill>
                  <a:schemeClr val="accent5"/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colors</a:t>
            </a: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 are assigned for their </a:t>
            </a:r>
            <a:r>
              <a:rPr lang="en-IN" sz="1800" u="sng" dirty="0">
                <a:solidFill>
                  <a:schemeClr val="accent5"/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specific labelling </a:t>
            </a: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for ease.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64282-E143-4876-B715-976925D41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36" y="-42769"/>
            <a:ext cx="1932264" cy="1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4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4DE064-572B-4A6F-8790-4D955638D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3" y="872455"/>
            <a:ext cx="7766936" cy="1073791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By Following the given  Instructions you will be able to use dashboards properly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C465-CDD6-4677-9F6D-C6CAAD20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56" y="2139192"/>
            <a:ext cx="8326047" cy="4546833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Bahnschrift SemiBold" panose="020B0502040204020203" pitchFamily="34" charset="0"/>
              </a:rPr>
              <a:t>Use of filters are done for better viewing of data.</a:t>
            </a:r>
          </a:p>
          <a:p>
            <a:pPr algn="l"/>
            <a:r>
              <a:rPr lang="en-IN" sz="3500" b="1" dirty="0">
                <a:solidFill>
                  <a:schemeClr val="accent5">
                    <a:lumMod val="75000"/>
                  </a:schemeClr>
                </a:solidFill>
                <a:latin typeface="Bahnschrift SemiBold" panose="020B0502040204020203" pitchFamily="34" charset="0"/>
              </a:rPr>
              <a:t>Different Colours for different Fields:</a:t>
            </a:r>
          </a:p>
          <a:p>
            <a:pPr algn="l"/>
            <a:r>
              <a:rPr lang="en-IN" sz="20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Red : Count( Start up)</a:t>
            </a:r>
          </a:p>
          <a:p>
            <a:pPr algn="l"/>
            <a:r>
              <a:rPr lang="en-IN" sz="2000" b="1" dirty="0">
                <a:solidFill>
                  <a:srgbClr val="7030A0"/>
                </a:solidFill>
                <a:latin typeface="Bahnschrift SemiBold" panose="020B0502040204020203" pitchFamily="34" charset="0"/>
              </a:rPr>
              <a:t>Purple :Theme</a:t>
            </a:r>
          </a:p>
          <a:p>
            <a:pPr algn="l"/>
            <a:r>
              <a:rPr lang="en-IN" sz="2000" b="1" dirty="0">
                <a:solidFill>
                  <a:srgbClr val="0070C0"/>
                </a:solidFill>
                <a:latin typeface="Bahnschrift SemiBold" panose="020B0502040204020203" pitchFamily="34" charset="0"/>
              </a:rPr>
              <a:t>Blue: Tier-1 Investors</a:t>
            </a:r>
          </a:p>
          <a:p>
            <a:pPr algn="l"/>
            <a:r>
              <a:rPr lang="en-IN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</a:rPr>
              <a:t>Light Blue: Countries</a:t>
            </a:r>
          </a:p>
          <a:p>
            <a:pPr algn="l"/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Bahnschrift SemiBold" panose="020B0502040204020203" pitchFamily="34" charset="0"/>
              </a:rPr>
              <a:t>Brown: Sectors, </a:t>
            </a:r>
            <a:r>
              <a:rPr lang="en-IN" sz="2000" b="1" dirty="0">
                <a:latin typeface="Bahnschrift SemiBold" panose="020B0502040204020203" pitchFamily="34" charset="0"/>
              </a:rPr>
              <a:t>Etc.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5"/>
                </a:solidFill>
                <a:latin typeface="Bahnschrift SemiLight SemiConde" panose="020B0502040204020203" pitchFamily="34" charset="0"/>
              </a:rPr>
              <a:t>For getting Z-Score values , a slider on right top is provided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  <a:latin typeface="Bahnschrift SemiLight SemiConde" panose="020B0502040204020203" pitchFamily="34" charset="0"/>
              </a:rPr>
              <a:t> to select the Tier-1 investors based on their respective z-score values.</a:t>
            </a:r>
          </a:p>
          <a:p>
            <a:pPr algn="l"/>
            <a:endParaRPr lang="en-IN" sz="2000" dirty="0">
              <a:solidFill>
                <a:schemeClr val="accent5"/>
              </a:solidFill>
              <a:latin typeface="Bahnschrift SemiLight SemiConde" panose="020B0502040204020203" pitchFamily="34" charset="0"/>
            </a:endParaRPr>
          </a:p>
          <a:p>
            <a:pPr algn="l"/>
            <a:endParaRPr lang="en-IN" sz="2400" b="1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48A3-F2D0-4527-993C-03272BACC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45" t="29236" r="4839" b="59509"/>
          <a:stretch/>
        </p:blipFill>
        <p:spPr>
          <a:xfrm>
            <a:off x="7633982" y="5234730"/>
            <a:ext cx="1526769" cy="9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3892-BE6A-4982-9F40-6A63A765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2613"/>
            <a:ext cx="8596668" cy="178778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Dashboard Preview: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208BD-D840-4C5B-8BA3-F95D893E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84EC-5CFF-41DE-91AE-06157BDDE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" r="8899" b="3486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69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10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6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7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8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9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833</TotalTime>
  <Words>742</Words>
  <Application>Microsoft Office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39" baseType="lpstr">
      <vt:lpstr>Arial</vt:lpstr>
      <vt:lpstr>Bahnschrift Light</vt:lpstr>
      <vt:lpstr>Bahnschrift SemiBold</vt:lpstr>
      <vt:lpstr>Bahnschrift SemiLight</vt:lpstr>
      <vt:lpstr>Bahnschrift SemiLight SemiConde</vt:lpstr>
      <vt:lpstr>Brush Script MT</vt:lpstr>
      <vt:lpstr>Cambria Math</vt:lpstr>
      <vt:lpstr>Century Gothic</vt:lpstr>
      <vt:lpstr>Century Schoolbook</vt:lpstr>
      <vt:lpstr>Comic Sans MS</vt:lpstr>
      <vt:lpstr>Corbel</vt:lpstr>
      <vt:lpstr>Garamond</vt:lpstr>
      <vt:lpstr>Gill Sans MT</vt:lpstr>
      <vt:lpstr>Trebuchet MS</vt:lpstr>
      <vt:lpstr>Wingdings</vt:lpstr>
      <vt:lpstr>Wingdings 2</vt:lpstr>
      <vt:lpstr>Wingdings 3</vt:lpstr>
      <vt:lpstr>1_Organic</vt:lpstr>
      <vt:lpstr>Gallery</vt:lpstr>
      <vt:lpstr>Ion Boardroom</vt:lpstr>
      <vt:lpstr>Vapor Trail</vt:lpstr>
      <vt:lpstr>Parallax</vt:lpstr>
      <vt:lpstr>1_Ion Boardroom</vt:lpstr>
      <vt:lpstr>1_Gallery</vt:lpstr>
      <vt:lpstr>Facet</vt:lpstr>
      <vt:lpstr>Organic</vt:lpstr>
      <vt:lpstr>Dividend</vt:lpstr>
      <vt:lpstr>INVESTMENT ANALYSIS Visualization</vt:lpstr>
      <vt:lpstr>Sample Data :</vt:lpstr>
      <vt:lpstr> Wireframe </vt:lpstr>
      <vt:lpstr>KPI’s: 1. Total Investment: 10,127 2. Total No. of Investors: 298</vt:lpstr>
      <vt:lpstr>Estimate of Project: </vt:lpstr>
      <vt:lpstr>18% G.S.T Is not included in this estimate.</vt:lpstr>
      <vt:lpstr>How to Use Dashboard:</vt:lpstr>
      <vt:lpstr>By Following the given  Instructions you will be able to use dashboards properly</vt:lpstr>
      <vt:lpstr>Dashboard Preview:</vt:lpstr>
      <vt:lpstr>Insights from the 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For Visualization</dc:title>
  <dc:creator>AJAY1IT18</dc:creator>
  <cp:lastModifiedBy>AJAY1IT18</cp:lastModifiedBy>
  <cp:revision>38</cp:revision>
  <dcterms:created xsi:type="dcterms:W3CDTF">2021-05-18T07:23:37Z</dcterms:created>
  <dcterms:modified xsi:type="dcterms:W3CDTF">2021-05-23T11:49:39Z</dcterms:modified>
</cp:coreProperties>
</file>